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6" r:id="rId3"/>
  </p:sldMasterIdLst>
  <p:notesMasterIdLst>
    <p:notesMasterId r:id="rId28"/>
  </p:notesMasterIdLst>
  <p:handoutMasterIdLst>
    <p:handoutMasterId r:id="rId29"/>
  </p:handoutMasterIdLst>
  <p:sldIdLst>
    <p:sldId id="609" r:id="rId4"/>
    <p:sldId id="607" r:id="rId5"/>
    <p:sldId id="588" r:id="rId6"/>
    <p:sldId id="589" r:id="rId7"/>
    <p:sldId id="608" r:id="rId8"/>
    <p:sldId id="590" r:id="rId9"/>
    <p:sldId id="616" r:id="rId10"/>
    <p:sldId id="617" r:id="rId11"/>
    <p:sldId id="592" r:id="rId12"/>
    <p:sldId id="614" r:id="rId13"/>
    <p:sldId id="615" r:id="rId14"/>
    <p:sldId id="618" r:id="rId15"/>
    <p:sldId id="611" r:id="rId16"/>
    <p:sldId id="619" r:id="rId17"/>
    <p:sldId id="623" r:id="rId18"/>
    <p:sldId id="624" r:id="rId19"/>
    <p:sldId id="625" r:id="rId20"/>
    <p:sldId id="626" r:id="rId21"/>
    <p:sldId id="627" r:id="rId22"/>
    <p:sldId id="628" r:id="rId23"/>
    <p:sldId id="629" r:id="rId24"/>
    <p:sldId id="630" r:id="rId25"/>
    <p:sldId id="631" r:id="rId26"/>
    <p:sldId id="63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18B40F5-E023-4ED8-B11B-4C57272C4A21}">
          <p14:sldIdLst>
            <p14:sldId id="609"/>
            <p14:sldId id="607"/>
            <p14:sldId id="588"/>
            <p14:sldId id="589"/>
            <p14:sldId id="608"/>
            <p14:sldId id="590"/>
            <p14:sldId id="616"/>
            <p14:sldId id="617"/>
            <p14:sldId id="592"/>
            <p14:sldId id="614"/>
            <p14:sldId id="615"/>
            <p14:sldId id="618"/>
            <p14:sldId id="611"/>
            <p14:sldId id="619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orson, James" initials="TJ" lastIdx="4" clrIdx="0"/>
  <p:cmAuthor id="1" name="Hamel,Owen" initials="H" lastIdx="9" clrIdx="1">
    <p:extLst>
      <p:ext uri="{19B8F6BF-5375-455C-9EA6-DF929625EA0E}">
        <p15:presenceInfo xmlns:p15="http://schemas.microsoft.com/office/powerpoint/2012/main" userId="Hamel,Ow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3509" autoAdjust="0"/>
  </p:normalViewPr>
  <p:slideViewPr>
    <p:cSldViewPr>
      <p:cViewPr varScale="1">
        <p:scale>
          <a:sx n="111" d="100"/>
          <a:sy n="111" d="100"/>
        </p:scale>
        <p:origin x="1536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14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01995-9815-44C2-BC31-4ED6C63B8B81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419EA-7277-4C2D-AA62-54704560D0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7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0184A-DA9D-4374-8E21-D521B0F11FAB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C1E2D-6915-48DE-882D-0DD49F7980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9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ling_yellow_adj"/>
          <p:cNvPicPr>
            <a:picLocks noChangeAspect="1" noChangeArrowheads="1"/>
          </p:cNvPicPr>
          <p:nvPr userDrawn="1"/>
        </p:nvPicPr>
        <p:blipFill>
          <a:blip r:embed="rId2" cstate="print"/>
          <a:srcRect l="3348" r="10045" b="13393"/>
          <a:stretch>
            <a:fillRect/>
          </a:stretch>
        </p:blipFill>
        <p:spPr bwMode="auto">
          <a:xfrm>
            <a:off x="0" y="0"/>
            <a:ext cx="9144000" cy="6859550"/>
          </a:xfrm>
          <a:prstGeom prst="rect">
            <a:avLst/>
          </a:prstGeom>
          <a:noFill/>
        </p:spPr>
      </p:pic>
      <p:sp>
        <p:nvSpPr>
          <p:cNvPr id="9" name="Rectangle 8"/>
          <p:cNvSpPr>
            <a:spLocks noChangeAspect="1"/>
          </p:cNvSpPr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4724400"/>
            <a:ext cx="6400800" cy="1371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James.Thorson\Desktop\UW Hideaway\Meetings and Presentations\2014-05-30 -- Quant Sem on spatial-Gompertz model\A2005101221500.L2_LAC.GulfOfAlaska.chl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15627" r="4613" b="10265"/>
          <a:stretch/>
        </p:blipFill>
        <p:spPr bwMode="auto">
          <a:xfrm>
            <a:off x="0" y="0"/>
            <a:ext cx="91707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57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James.Thorson\Desktop\UW Hideaway\Meetings and Presentations\2014-04-04 -- UBC visit\66848main_iss_sthelens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0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" y="0"/>
            <a:ext cx="8991600" cy="9144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 err="1" smtClean="0"/>
              <a:t>Spatio</a:t>
            </a:r>
            <a:r>
              <a:rPr lang="en-US" dirty="0" smtClean="0"/>
              <a:t>-temporal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594360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2800"/>
            </a:lvl1pPr>
            <a:lvl2pPr>
              <a:spcBef>
                <a:spcPts val="600"/>
              </a:spcBef>
              <a:spcAft>
                <a:spcPts val="600"/>
              </a:spcAft>
              <a:defRPr sz="2400"/>
            </a:lvl2pPr>
            <a:lvl3pPr>
              <a:spcBef>
                <a:spcPts val="600"/>
              </a:spcBef>
              <a:spcAft>
                <a:spcPts val="600"/>
              </a:spcAft>
              <a:defRPr sz="2000"/>
            </a:lvl3pPr>
            <a:lvl4pPr>
              <a:spcBef>
                <a:spcPts val="600"/>
              </a:spcBef>
              <a:spcAft>
                <a:spcPts val="600"/>
              </a:spcAft>
              <a:defRPr sz="1800"/>
            </a:lvl4pPr>
            <a:lvl5pPr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267200" y="838200"/>
            <a:ext cx="4419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290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91600" cy="9144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838200"/>
            <a:ext cx="44196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838200"/>
            <a:ext cx="44958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838200"/>
            <a:ext cx="4419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34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:\Users\Rhovel\Desktop\print\Kulik.silverhorn (1 of 1)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7" r="922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177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1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0" y="1143000"/>
            <a:ext cx="4419600" cy="955675"/>
          </a:xfrm>
          <a:ln w="6350">
            <a:solidFill>
              <a:schemeClr val="tx1"/>
            </a:solidFill>
          </a:ln>
        </p:spPr>
        <p:txBody>
          <a:bodyPr anchor="b"/>
          <a:lstStyle>
            <a:lvl1pPr marL="0" indent="0">
              <a:spcAft>
                <a:spcPts val="120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200"/>
            <a:ext cx="8229600" cy="3962399"/>
          </a:xfrm>
        </p:spPr>
        <p:txBody>
          <a:bodyPr/>
          <a:lstStyle>
            <a:lvl1pPr>
              <a:spcAft>
                <a:spcPts val="1200"/>
              </a:spcAft>
              <a:defRPr sz="2800" baseline="0"/>
            </a:lvl1pPr>
            <a:lvl2pPr>
              <a:spcAft>
                <a:spcPts val="1200"/>
              </a:spcAft>
              <a:defRPr sz="2400" baseline="0"/>
            </a:lvl2pPr>
            <a:lvl3pPr>
              <a:spcAft>
                <a:spcPts val="1200"/>
              </a:spcAft>
              <a:defRPr sz="18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US" dirty="0" smtClean="0"/>
              <a:t>James Thorson (Feb. 28, 2010)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990600"/>
            <a:ext cx="4419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5511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502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545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766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953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405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68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:\Users\Rhovel\Desktop\print\Kulik.silverhorn (1 of 1)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7" r="922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654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James.Thorson\Desktop\UW Hideaway\Meetings and Presentations\2014-05-30 -- Quant Sem on spatial-Gompertz model\A2005101221500.L2_LAC.GulfOfAlaska.chl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15627" r="4613" b="10265"/>
          <a:stretch/>
        </p:blipFill>
        <p:spPr bwMode="auto">
          <a:xfrm>
            <a:off x="0" y="0"/>
            <a:ext cx="91707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311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James.Thorson\Desktop\UW Hideaway\Course plan 2014\Advertisement\Images\9526628934_84959710e8_b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r="5534"/>
          <a:stretch/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01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ling_yellow_adj"/>
          <p:cNvPicPr>
            <a:picLocks noChangeAspect="1" noChangeArrowheads="1"/>
          </p:cNvPicPr>
          <p:nvPr userDrawn="1"/>
        </p:nvPicPr>
        <p:blipFill>
          <a:blip r:embed="rId2" cstate="print"/>
          <a:srcRect l="3348" r="10045" b="13393"/>
          <a:stretch>
            <a:fillRect/>
          </a:stretch>
        </p:blipFill>
        <p:spPr bwMode="auto">
          <a:xfrm>
            <a:off x="0" y="0"/>
            <a:ext cx="9144000" cy="685955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26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066800"/>
            <a:ext cx="43434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990600"/>
            <a:ext cx="46482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0" y="1143000"/>
            <a:ext cx="4419600" cy="955675"/>
          </a:xfrm>
          <a:ln w="6350">
            <a:solidFill>
              <a:schemeClr val="tx1"/>
            </a:solidFill>
          </a:ln>
        </p:spPr>
        <p:txBody>
          <a:bodyPr anchor="b"/>
          <a:lstStyle>
            <a:lvl1pPr marL="0" indent="0">
              <a:spcAft>
                <a:spcPts val="120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200"/>
            <a:ext cx="8229600" cy="3962399"/>
          </a:xfrm>
        </p:spPr>
        <p:txBody>
          <a:bodyPr/>
          <a:lstStyle>
            <a:lvl1pPr>
              <a:spcAft>
                <a:spcPts val="1200"/>
              </a:spcAft>
              <a:defRPr sz="2800" baseline="0"/>
            </a:lvl1pPr>
            <a:lvl2pPr>
              <a:spcAft>
                <a:spcPts val="1200"/>
              </a:spcAft>
              <a:defRPr sz="2400" baseline="0"/>
            </a:lvl2pPr>
            <a:lvl3pPr>
              <a:spcAft>
                <a:spcPts val="1200"/>
              </a:spcAft>
              <a:defRPr sz="18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990600"/>
            <a:ext cx="4419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ling_yellow_adj"/>
          <p:cNvPicPr>
            <a:picLocks noChangeAspect="1" noChangeArrowheads="1"/>
          </p:cNvPicPr>
          <p:nvPr userDrawn="1"/>
        </p:nvPicPr>
        <p:blipFill>
          <a:blip r:embed="rId2" cstate="print"/>
          <a:srcRect l="3348" r="10045" b="13393"/>
          <a:stretch>
            <a:fillRect/>
          </a:stretch>
        </p:blipFill>
        <p:spPr bwMode="auto">
          <a:xfrm>
            <a:off x="0" y="0"/>
            <a:ext cx="9144000" cy="685955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73" r:id="rId4"/>
    <p:sldLayoutId id="2147483674" r:id="rId5"/>
    <p:sldLayoutId id="2147483651" r:id="rId6"/>
    <p:sldLayoutId id="2147483652" r:id="rId7"/>
    <p:sldLayoutId id="2147483653" r:id="rId8"/>
    <p:sldLayoutId id="2147483654" r:id="rId9"/>
    <p:sldLayoutId id="2147483672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0EFC8-36CB-4CE9-8BB6-DE0D5707FCD2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89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fishstats.org/" TargetMode="Externa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mes-Thorson/VAST/tree/master/example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mes-Thorson/VAST/tree/master/exampl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 8:  VAST package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May 17, 2018</a:t>
            </a:r>
          </a:p>
          <a:p>
            <a:pPr algn="l"/>
            <a:r>
              <a:rPr lang="en-US" dirty="0" smtClean="0"/>
              <a:t>Learning objectives: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/>
              <a:t>Interpret multivariate spatio-temporal model results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/>
              <a:t>Gain familiarity with VAST package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F4530-C0A9-489F-AD78-78B1E4B1E71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27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4800600" y="1447800"/>
            <a:ext cx="4343400" cy="6400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Benefits of single approach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Include biological mechanism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Improved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Similar review standards and “burden of proof”</a:t>
            </a:r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0" y="1759789"/>
            <a:ext cx="4644965" cy="5124090"/>
          </a:xfrm>
          <a:prstGeom prst="ellipse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0" y="3315419"/>
            <a:ext cx="2133600" cy="19812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410778" y="1759789"/>
            <a:ext cx="1981200" cy="20128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2683893" y="3315420"/>
            <a:ext cx="1961072" cy="1981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1410778" y="2297524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Stock Assessment</a:t>
            </a:r>
            <a:endParaRPr lang="en-GB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3848819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Habitat Assessment</a:t>
            </a:r>
            <a:endParaRPr lang="en-GB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668078" y="3772619"/>
            <a:ext cx="201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Integrated ecosystem assessment</a:t>
            </a:r>
            <a:endParaRPr lang="en-GB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4800" y="1047184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Spatio-temporal model</a:t>
            </a:r>
            <a:endParaRPr lang="en-GB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28600" y="152400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VAST package and </a:t>
            </a:r>
            <a:r>
              <a:rPr lang="en-US" sz="4000" b="1" dirty="0" err="1" smtClean="0"/>
              <a:t>FishStats</a:t>
            </a:r>
            <a:r>
              <a:rPr lang="en-US" sz="4000" b="1" dirty="0" smtClean="0"/>
              <a:t> toolbox</a:t>
            </a:r>
            <a:endParaRPr lang="en-GB" sz="4000" b="1" dirty="0"/>
          </a:p>
        </p:txBody>
      </p:sp>
      <p:sp>
        <p:nvSpPr>
          <p:cNvPr id="13" name="Oval 12"/>
          <p:cNvSpPr/>
          <p:nvPr/>
        </p:nvSpPr>
        <p:spPr>
          <a:xfrm>
            <a:off x="1258378" y="4899804"/>
            <a:ext cx="2133600" cy="1981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1237171" y="540894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Climate Assessment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40326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  <p:bldP spid="11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066800"/>
            <a:ext cx="3733800" cy="56388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800" b="1" dirty="0" smtClean="0">
                <a:hlinkClick r:id="rId2"/>
              </a:rPr>
              <a:t>www.FishStats.org</a:t>
            </a:r>
            <a:endParaRPr lang="en-US" sz="38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FishViz</a:t>
            </a:r>
            <a:r>
              <a:rPr lang="en-US" sz="2400" dirty="0" smtClean="0"/>
              <a:t> </a:t>
            </a:r>
          </a:p>
          <a:p>
            <a:pPr lvl="1" indent="-342900"/>
            <a:r>
              <a:rPr lang="en-US" sz="2000" dirty="0" smtClean="0"/>
              <a:t>Visualizes results worldwide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VAST</a:t>
            </a:r>
          </a:p>
          <a:p>
            <a:pPr lvl="1" indent="-342900"/>
            <a:r>
              <a:rPr lang="en-US" sz="2000" dirty="0" smtClean="0"/>
              <a:t>Multi-species index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SpatialVAM</a:t>
            </a:r>
            <a:endParaRPr lang="en-US" sz="2400" dirty="0" smtClean="0"/>
          </a:p>
          <a:p>
            <a:pPr lvl="1" indent="-342900"/>
            <a:r>
              <a:rPr lang="en-US" sz="2000" dirty="0" smtClean="0"/>
              <a:t>Estimate species interactions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FishData</a:t>
            </a:r>
            <a:endParaRPr lang="en-US" sz="2400" dirty="0" smtClean="0"/>
          </a:p>
          <a:p>
            <a:pPr lvl="1" indent="-342900"/>
            <a:r>
              <a:rPr lang="en-US" sz="2000" dirty="0" smtClean="0"/>
              <a:t>Scrape data worldwide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FishStats</a:t>
            </a:r>
            <a:r>
              <a:rPr lang="en-US" sz="2400" dirty="0" smtClean="0"/>
              <a:t>-listserv</a:t>
            </a:r>
          </a:p>
          <a:p>
            <a:pPr lvl="1" indent="-342900"/>
            <a:r>
              <a:rPr lang="en-US" sz="2000" dirty="0" smtClean="0"/>
              <a:t>Community updates by email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151" y="1023937"/>
            <a:ext cx="5147307" cy="57245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8600" y="152400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VAST package and </a:t>
            </a:r>
            <a:r>
              <a:rPr lang="en-US" sz="4000" b="1" dirty="0" err="1" smtClean="0"/>
              <a:t>FishStats</a:t>
            </a:r>
            <a:r>
              <a:rPr lang="en-US" sz="4000" b="1" dirty="0" smtClean="0"/>
              <a:t> toolbox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21443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914400"/>
                <a:ext cx="8686800" cy="57150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2800" dirty="0" smtClean="0"/>
                  <a:t>Delta 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9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en-GB" sz="19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𝑙𝑜𝑔𝑖</m:t>
                                </m:r>
                                <m:sSup>
                                  <m:sSupPr>
                                    <m:ctrlP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GB" sz="19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𝑙𝑜𝑔𝑖</m:t>
                                </m:r>
                                <m:sSup>
                                  <m:sSupPr>
                                    <m:ctrlP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9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9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9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GB" sz="190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func>
                                      <m:funcPr>
                                        <m:ctrlP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900" b="0" i="0" smtClean="0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19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9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9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GB" sz="19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19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GB" sz="1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9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GB" sz="19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en-GB" sz="19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)}</m:t>
                                    </m:r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GB" sz="19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900" dirty="0"/>
              </a:p>
              <a:p>
                <a:pPr marL="0" indent="0">
                  <a:buNone/>
                </a:pPr>
                <a:endParaRPr lang="en-US" sz="1900" dirty="0" smtClean="0"/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:r>
                  <a:rPr lang="en-US" sz="2600" dirty="0" smtClean="0"/>
                  <a:t>Linear predictors</a:t>
                </a:r>
              </a:p>
              <a:p>
                <a:pPr marL="0" indent="0">
                  <a:buNone/>
                </a:pPr>
                <a:endParaRPr lang="en-US" sz="19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19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19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  <m:r>
                        <a:rPr lang="en-GB" sz="19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9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nary>
                      <m:r>
                        <a:rPr lang="en-GB" sz="19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1900" dirty="0"/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19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19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  <m:r>
                        <a:rPr lang="en-GB" sz="19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9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nary>
                      <m:r>
                        <a:rPr lang="en-GB" sz="19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nary>
                      <m:r>
                        <a:rPr lang="en-US" sz="19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r>
                        <a:rPr lang="en-US" sz="19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GB" sz="1900" dirty="0"/>
              </a:p>
              <a:p>
                <a:pPr marL="0" indent="0">
                  <a:buNone/>
                </a:pPr>
                <a:endParaRPr lang="en-US" sz="1900" dirty="0" smtClean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914400"/>
                <a:ext cx="8686800" cy="5715000"/>
              </a:xfrm>
              <a:blipFill>
                <a:blip r:embed="rId2"/>
                <a:stretch>
                  <a:fillRect l="-912" t="-18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28600" y="152400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VAST package and </a:t>
            </a:r>
            <a:r>
              <a:rPr lang="en-US" sz="4000" b="1" dirty="0" err="1" smtClean="0"/>
              <a:t>FishStats</a:t>
            </a:r>
            <a:r>
              <a:rPr lang="en-US" sz="4000" b="1" dirty="0" smtClean="0"/>
              <a:t> toolbox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223100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914400"/>
                <a:ext cx="8686800" cy="5715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900" dirty="0" smtClean="0"/>
                  <a:t>Predict densities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900" dirty="0" smtClean="0"/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:r>
                  <a:rPr lang="en-US" sz="1900" dirty="0" smtClean="0"/>
                  <a:t>… Where assuming it’s a conventional delta-model</a:t>
                </a:r>
              </a:p>
              <a:p>
                <a:pPr marL="0" indent="0">
                  <a:buNone/>
                </a:pPr>
                <a:endParaRPr lang="en-US" sz="19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logit</m:t>
                              </m:r>
                            </m:e>
                            <m:sup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sup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 smtClean="0"/>
              </a:p>
              <a:p>
                <a:pPr marL="0" indent="0">
                  <a:buNone/>
                </a:pPr>
                <a:endParaRPr lang="en-US" sz="1600" dirty="0" smtClean="0"/>
              </a:p>
              <a:p>
                <a:pPr marL="0" indent="0">
                  <a:buNone/>
                </a:pPr>
                <a:r>
                  <a:rPr lang="en-US" sz="1600" dirty="0" smtClean="0"/>
                  <a:t>… and 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sup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GB" sz="1900" dirty="0"/>
              </a:p>
              <a:p>
                <a:pPr marL="0" indent="0">
                  <a:buNone/>
                </a:pPr>
                <a:endParaRPr lang="en-US" sz="1900" dirty="0" smtClean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914400"/>
                <a:ext cx="8686800" cy="5715000"/>
              </a:xfrm>
              <a:blipFill>
                <a:blip r:embed="rId2"/>
                <a:stretch>
                  <a:fillRect l="-632" t="-5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28600" y="152400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VAST package and </a:t>
            </a:r>
            <a:r>
              <a:rPr lang="en-US" sz="4000" b="1" dirty="0" err="1" smtClean="0"/>
              <a:t>FishStats</a:t>
            </a:r>
            <a:r>
              <a:rPr lang="en-US" sz="4000" b="1" dirty="0" smtClean="0"/>
              <a:t> toolbox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00457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152400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VAST package and </a:t>
            </a:r>
            <a:r>
              <a:rPr lang="en-US" sz="4000" b="1" dirty="0" err="1" smtClean="0"/>
              <a:t>FishStats</a:t>
            </a:r>
            <a:r>
              <a:rPr lang="en-US" sz="4000" b="1" dirty="0" smtClean="0"/>
              <a:t> toolbox</a:t>
            </a:r>
            <a:endParaRPr lang="en-GB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28600" y="1066800"/>
                <a:ext cx="8610600" cy="5791200"/>
              </a:xfrm>
              <a:prstGeom prst="rect">
                <a:avLst/>
              </a:prstGeom>
            </p:spPr>
            <p:txBody>
              <a:bodyPr>
                <a:normAutofit fontScale="550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US" sz="6500" b="1" dirty="0" smtClean="0"/>
                  <a:t>Useful outputs</a:t>
                </a:r>
                <a:endParaRPr lang="en-US" sz="3600" b="1" dirty="0" smtClean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4500" dirty="0" smtClean="0"/>
                  <a:t>1.   Total abundance </a:t>
                </a:r>
                <a:r>
                  <a:rPr lang="en-US" dirty="0" smtClean="0"/>
                  <a:t>(units: kilograms)</a:t>
                </a:r>
              </a:p>
              <a:p>
                <a:pPr marL="5715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4500" dirty="0" smtClean="0"/>
                  <a:t>2.   Average density </a:t>
                </a:r>
                <a:r>
                  <a:rPr lang="en-US" dirty="0" smtClean="0"/>
                  <a:t>(units: kilograms per square-kilometer)</a:t>
                </a:r>
                <a:endParaRPr lang="en-US" sz="4500" dirty="0" smtClean="0"/>
              </a:p>
              <a:p>
                <a:pPr marL="5715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dirty="0" smtClean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4500" dirty="0" smtClean="0"/>
                  <a:t>3.   Center of distribution (</a:t>
                </a:r>
                <a:r>
                  <a:rPr lang="en-US" dirty="0" smtClean="0"/>
                  <a:t>units:  kilometers relative to reference location</a:t>
                </a:r>
                <a:r>
                  <a:rPr lang="en-US" sz="4500" dirty="0" smtClean="0"/>
                  <a:t>)</a:t>
                </a:r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4500" dirty="0" smtClean="0"/>
                  <a:t>4.   Effective area occupied </a:t>
                </a:r>
                <a:r>
                  <a:rPr lang="en-US" dirty="0" smtClean="0"/>
                  <a:t>(units: square-kilometers)</a:t>
                </a:r>
                <a:endParaRPr lang="en-US" sz="4500" dirty="0" smtClean="0"/>
              </a:p>
              <a:p>
                <a:pPr marL="5715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66800"/>
                <a:ext cx="8610600" cy="5791200"/>
              </a:xfrm>
              <a:prstGeom prst="rect">
                <a:avLst/>
              </a:prstGeom>
              <a:blipFill>
                <a:blip r:embed="rId2"/>
                <a:stretch>
                  <a:fillRect l="-2195" t="-3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43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smtClean="0"/>
              <a:t>Diagnostics</a:t>
            </a:r>
            <a:endParaRPr lang="en-US" sz="2800" b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67200" y="4076700"/>
            <a:ext cx="4013387" cy="556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Advice:  Inspect extrapolation footprint and knots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36" y="838200"/>
            <a:ext cx="6076964" cy="607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6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smtClean="0"/>
              <a:t>Diagnostics</a:t>
            </a:r>
            <a:endParaRPr lang="en-US" sz="2800" b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838200"/>
            <a:ext cx="8623540" cy="556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Advice:  Inspect spatial distribution of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30" y="1511060"/>
            <a:ext cx="5118340" cy="511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2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smtClean="0"/>
              <a:t>Diagnostics</a:t>
            </a:r>
            <a:endParaRPr lang="en-US" sz="2800" b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53821" y="1066800"/>
            <a:ext cx="4013387" cy="556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mtClean="0"/>
              <a:t>Encounter probability vs. frequency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22" y="2590791"/>
            <a:ext cx="4013387" cy="403860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787716" y="1066800"/>
            <a:ext cx="4013388" cy="556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Quantile-quantile plot for positive catch rates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717" y="2590790"/>
            <a:ext cx="4013387" cy="403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9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 rot="16200000">
            <a:off x="-1828800" y="3355299"/>
            <a:ext cx="5562601" cy="990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mtClean="0"/>
              <a:t>Pearson residuals for encounter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2199101" cy="68580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1627607" y="3352801"/>
            <a:ext cx="5562601" cy="990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Pearson residuals for positive catch rates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390" y="23734"/>
            <a:ext cx="2199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smtClean="0"/>
              <a:t>Advice – Look at bounds and gradients</a:t>
            </a:r>
            <a:endParaRPr lang="en-US" sz="28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838200"/>
            <a:ext cx="8623540" cy="556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52400" y="1196658"/>
          <a:ext cx="4356339" cy="57232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9623">
                  <a:extLst>
                    <a:ext uri="{9D8B030D-6E8A-4147-A177-3AD203B41FA5}">
                      <a16:colId xmlns:a16="http://schemas.microsoft.com/office/drawing/2014/main" val="3352343984"/>
                    </a:ext>
                  </a:extLst>
                </a:gridCol>
                <a:gridCol w="677870">
                  <a:extLst>
                    <a:ext uri="{9D8B030D-6E8A-4147-A177-3AD203B41FA5}">
                      <a16:colId xmlns:a16="http://schemas.microsoft.com/office/drawing/2014/main" val="3312121158"/>
                    </a:ext>
                  </a:extLst>
                </a:gridCol>
                <a:gridCol w="747145">
                  <a:extLst>
                    <a:ext uri="{9D8B030D-6E8A-4147-A177-3AD203B41FA5}">
                      <a16:colId xmlns:a16="http://schemas.microsoft.com/office/drawing/2014/main" val="1970328299"/>
                    </a:ext>
                  </a:extLst>
                </a:gridCol>
                <a:gridCol w="549623">
                  <a:extLst>
                    <a:ext uri="{9D8B030D-6E8A-4147-A177-3AD203B41FA5}">
                      <a16:colId xmlns:a16="http://schemas.microsoft.com/office/drawing/2014/main" val="3942034570"/>
                    </a:ext>
                  </a:extLst>
                </a:gridCol>
                <a:gridCol w="549623">
                  <a:extLst>
                    <a:ext uri="{9D8B030D-6E8A-4147-A177-3AD203B41FA5}">
                      <a16:colId xmlns:a16="http://schemas.microsoft.com/office/drawing/2014/main" val="2746326924"/>
                    </a:ext>
                  </a:extLst>
                </a:gridCol>
                <a:gridCol w="549623">
                  <a:extLst>
                    <a:ext uri="{9D8B030D-6E8A-4147-A177-3AD203B41FA5}">
                      <a16:colId xmlns:a16="http://schemas.microsoft.com/office/drawing/2014/main" val="1704927374"/>
                    </a:ext>
                  </a:extLst>
                </a:gridCol>
                <a:gridCol w="732832">
                  <a:extLst>
                    <a:ext uri="{9D8B030D-6E8A-4147-A177-3AD203B41FA5}">
                      <a16:colId xmlns:a16="http://schemas.microsoft.com/office/drawing/2014/main" val="2835865557"/>
                    </a:ext>
                  </a:extLst>
                </a:gridCol>
              </a:tblGrid>
              <a:tr h="1203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GB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Param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 err="1">
                          <a:effectLst/>
                        </a:rPr>
                        <a:t>starting_value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Lower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MLE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Upper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final_gradient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277004624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ln_H_input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0.231528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-6.19E-08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3872821121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ln_H_input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-0.96568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-8.88E-08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463888664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4.120475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2.44E-09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3618857198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4.228782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1.90E-09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1185215780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beta1_ct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4.322799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-5.30E-10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2906869394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5.093036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4.60E-09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489743244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beta1_ct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5.428053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-5.17E-08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301319439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4.105238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-2.95E-09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3721999891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5.056347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4.29E-09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4039973609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4.168261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-5.53E-09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1626155877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4.333523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7.79E-09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2678429213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5.989274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-1.02E-08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919339380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4.524008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3.45E-09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1830222652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5.265399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3.09E-09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2747143866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5.646847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-9.95E-11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3118183939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4.886118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3.52E-09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2966252164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5.073619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4.40E-09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1881381597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4.753279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5.61E-09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807112239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4.996536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4.81E-09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1303536341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6.218751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1.38E-09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1158198791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5.124685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-3.66E-09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3793490138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5.706784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-8.00E-09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429667826"/>
                  </a:ext>
                </a:extLst>
              </a:tr>
              <a:tr h="6392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4.80919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4.36E-09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2259336805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4.534566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6.15E-09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2506746163"/>
                  </a:ext>
                </a:extLst>
              </a:tr>
              <a:tr h="6392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5.45406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-1.36E-09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838603959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4.746618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4.78E-09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426931985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4.572286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8.21E-09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1054454876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4.198098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1.19E-08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1328291472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2.877037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1.34E-08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256202199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3.426151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8.29E-09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3112055209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2.986486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5.37E-09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3442051994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4.659832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4.15E-09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2369907577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4.656848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7.09E-09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3201621630"/>
                  </a:ext>
                </a:extLst>
              </a:tr>
              <a:tr h="6392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5.18952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4.60E-09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2951385186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6.231048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1.60E-09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4114540319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L_omega1_z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-0.83795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-1.94641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1.61E-07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551370291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L_epsilon1_z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1.037078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0.975252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-3.53E-07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594752532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logkappa1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-0.10536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-6.01012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-4.12041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-2.57395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4.33E-07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63982132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4508739" y="934849"/>
          <a:ext cx="4340942" cy="59155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517">
                  <a:extLst>
                    <a:ext uri="{9D8B030D-6E8A-4147-A177-3AD203B41FA5}">
                      <a16:colId xmlns:a16="http://schemas.microsoft.com/office/drawing/2014/main" val="1767472807"/>
                    </a:ext>
                  </a:extLst>
                </a:gridCol>
                <a:gridCol w="719986">
                  <a:extLst>
                    <a:ext uri="{9D8B030D-6E8A-4147-A177-3AD203B41FA5}">
                      <a16:colId xmlns:a16="http://schemas.microsoft.com/office/drawing/2014/main" val="2815811990"/>
                    </a:ext>
                  </a:extLst>
                </a:gridCol>
                <a:gridCol w="783577">
                  <a:extLst>
                    <a:ext uri="{9D8B030D-6E8A-4147-A177-3AD203B41FA5}">
                      <a16:colId xmlns:a16="http://schemas.microsoft.com/office/drawing/2014/main" val="1478147416"/>
                    </a:ext>
                  </a:extLst>
                </a:gridCol>
                <a:gridCol w="504517">
                  <a:extLst>
                    <a:ext uri="{9D8B030D-6E8A-4147-A177-3AD203B41FA5}">
                      <a16:colId xmlns:a16="http://schemas.microsoft.com/office/drawing/2014/main" val="885561912"/>
                    </a:ext>
                  </a:extLst>
                </a:gridCol>
                <a:gridCol w="553391">
                  <a:extLst>
                    <a:ext uri="{9D8B030D-6E8A-4147-A177-3AD203B41FA5}">
                      <a16:colId xmlns:a16="http://schemas.microsoft.com/office/drawing/2014/main" val="1178301745"/>
                    </a:ext>
                  </a:extLst>
                </a:gridCol>
                <a:gridCol w="504517">
                  <a:extLst>
                    <a:ext uri="{9D8B030D-6E8A-4147-A177-3AD203B41FA5}">
                      <a16:colId xmlns:a16="http://schemas.microsoft.com/office/drawing/2014/main" val="567789989"/>
                    </a:ext>
                  </a:extLst>
                </a:gridCol>
                <a:gridCol w="770437">
                  <a:extLst>
                    <a:ext uri="{9D8B030D-6E8A-4147-A177-3AD203B41FA5}">
                      <a16:colId xmlns:a16="http://schemas.microsoft.com/office/drawing/2014/main" val="1882384631"/>
                    </a:ext>
                  </a:extLst>
                </a:gridCol>
              </a:tblGrid>
              <a:tr h="1564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GB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Param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starting_value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Lower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MLE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Upper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final_gradient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3718281366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39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7.516834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2.20E-10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3483000921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8.739776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-1.49E-10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1651062661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7.843733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1.06E-09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3471831200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8.534672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1.02E-09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1825680299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beta2_ct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8.097048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1.03E-09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2205304673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beta2_ct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8.458756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3.47E-10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2210420034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8.286936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-1.06E-10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3683410791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8.242662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2.49E-11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485014870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8.045717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9.28E-10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416543795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8.170187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3.41E-11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342219163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8.06304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9.76E-10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2350376354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8.212494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-5.63E-10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428895182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8.008228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-1.80E-10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4113434000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7.516414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-7.77E-10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169466068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-50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7.730084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-2.10E-10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4227417810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9.21962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7.886746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2.17E-10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912908344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7.662614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-5.12E-10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227102659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7.40508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7.91E-10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2856418845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8.197652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-7.12E-10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1746608695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8.165989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-2.23E-10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3246901594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7.847344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-2.63E-09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2421606094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8.542195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1.28E-10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43734433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7.982901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50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-1.07E-09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1129718236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7.832611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-4.09E-10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3065683469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7.129841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50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-1.78E-10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3213560061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6.996498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50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4.58E-10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1877330204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6.544465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50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-1.44E-09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3420841230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6.056259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50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8.04E-10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253514788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7.290846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50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1.02E-09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1641813566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7.545933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50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5.06E-10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2528996150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7.247531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50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-1.24E-09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3498496157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7.513136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50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1.12E-09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1910218932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8.565377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-9.49E-10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2853433565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L_omega2_z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-0.58178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-1.10638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-9.35E-09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2193592037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L_epsilon2_z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-0.45241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-1.12348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1.43E-07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4070871396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logkappa2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-0.10536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-6.01012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-4.53498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-2.57395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3.22E-08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2602316321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logSigmaM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1.609438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0.168158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-2.42E-07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4190108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309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0" y="228600"/>
            <a:ext cx="8686800" cy="640080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Can biogenic habitat be a “proxy” for rockfish habitat?</a:t>
            </a:r>
          </a:p>
          <a:p>
            <a:pPr marL="0" indent="0">
              <a:buNone/>
            </a:pPr>
            <a:r>
              <a:rPr lang="en-US" dirty="0" smtClean="0"/>
              <a:t>Steps: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Obtain bottom-trawl data for 8 rockfishes and biogenic habitat (soft corals + sponges)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Fit multispecies model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Interpret covariation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Compare single-species multispecies index of abundance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5629294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Thorson, </a:t>
            </a:r>
            <a:r>
              <a:rPr lang="en-US" sz="2000" dirty="0" smtClean="0"/>
              <a:t>and Barnett.  2017</a:t>
            </a:r>
            <a:r>
              <a:rPr lang="en-US" sz="2000" dirty="0"/>
              <a:t>. Comparing estimates of abundance trends and distribution shifts using single- and multispecies models of fishes and biogenic habitat. ICES J. Mar. Sci. J. Cons. </a:t>
            </a:r>
          </a:p>
        </p:txBody>
      </p:sp>
    </p:spTree>
    <p:extLst>
      <p:ext uri="{BB962C8B-B14F-4D97-AF65-F5344CB8AC3E}">
        <p14:creationId xmlns:p14="http://schemas.microsoft.com/office/powerpoint/2010/main" val="29922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228600"/>
                <a:ext cx="8686800" cy="640080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:r>
                  <a:rPr lang="en-US" sz="4000" b="1" dirty="0" smtClean="0"/>
                  <a:t>Delta-generalized linear mixed model </a:t>
                </a:r>
              </a:p>
              <a:p>
                <a:pPr marL="0" indent="0">
                  <a:buNone/>
                </a:pPr>
                <a:r>
                  <a:rPr lang="en-US" dirty="0" smtClean="0"/>
                  <a:t>Potential problems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 smtClean="0"/>
                  <a:t>Some combination of species and year has 0% or 100% encounter rate</a:t>
                </a:r>
              </a:p>
              <a:p>
                <a:pPr lvl="1" indent="-342900"/>
                <a:r>
                  <a:rPr lang="en-US" sz="2000" dirty="0" smtClean="0"/>
                  <a:t>If 100% encounter rate in year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 smtClean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)→∞</m:t>
                    </m:r>
                  </m:oMath>
                </a14:m>
                <a:r>
                  <a:rPr lang="en-US" sz="2000" dirty="0"/>
                  <a:t> and/or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)→∞</m:t>
                    </m:r>
                  </m:oMath>
                </a14:m>
                <a:r>
                  <a:rPr lang="en-US" sz="2000" dirty="0"/>
                  <a:t> for that </a:t>
                </a:r>
                <a:r>
                  <a:rPr lang="en-US" sz="2000" dirty="0" smtClean="0"/>
                  <a:t>year</a:t>
                </a:r>
              </a:p>
              <a:p>
                <a:pPr lvl="1" indent="-342900"/>
                <a:r>
                  <a:rPr lang="en-US" sz="2000" dirty="0"/>
                  <a:t>If </a:t>
                </a:r>
                <a:r>
                  <a:rPr lang="en-US" sz="2000" dirty="0" smtClean="0"/>
                  <a:t>0</a:t>
                </a:r>
                <a:r>
                  <a:rPr lang="en-US" sz="2000" dirty="0"/>
                  <a:t>% encounter rate in year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000" dirty="0"/>
                  <a:t> and/or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000" dirty="0" smtClean="0"/>
                  <a:t> and there’s no information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 smtClean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 smtClean="0"/>
                  <a:t> for that year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228600"/>
                <a:ext cx="8686800" cy="6400800"/>
              </a:xfrm>
              <a:blipFill>
                <a:blip r:embed="rId2"/>
                <a:stretch>
                  <a:fillRect l="-1825" t="-1714" r="-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48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smtClean="0"/>
              <a:t>Delta-generalized linear mixed model </a:t>
            </a:r>
          </a:p>
          <a:p>
            <a:pPr marL="0" indent="0">
              <a:buNone/>
            </a:pPr>
            <a:r>
              <a:rPr lang="en-US" sz="2800" smtClean="0"/>
              <a:t>Potential problems</a:t>
            </a:r>
          </a:p>
          <a:p>
            <a:r>
              <a:rPr lang="en-US" sz="2000" smtClean="0"/>
              <a:t>Some combination of species and year has 0% or 100% encounter rate</a:t>
            </a:r>
          </a:p>
          <a:p>
            <a:pPr marL="0" indent="0">
              <a:buNone/>
            </a:pPr>
            <a:r>
              <a:rPr lang="en-US" sz="2800" smtClean="0"/>
              <a:t>Solutions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smtClean="0"/>
              <a:t>If a few years with 100% encounter rate, try `ObsModel[2]=3`</a:t>
            </a:r>
          </a:p>
          <a:p>
            <a:pPr lvl="1" indent="-342900"/>
            <a:r>
              <a:rPr lang="en-US" sz="1800" smtClean="0"/>
              <a:t>indicates that VAST should check for species-years combinations with 100% encounter rates and fix those intercept for encounter probability to an extremely high value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smtClean="0"/>
              <a:t>If a few years with either 100% of 0% encounter rate, add temporal structure</a:t>
            </a:r>
          </a:p>
          <a:p>
            <a:pPr lvl="1" indent="-342900"/>
            <a:r>
              <a:rPr lang="en-US" sz="1800" smtClean="0"/>
              <a:t>Shrinks intercept and slope towards adjacent years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smtClean="0"/>
              <a:t>Four other special cases available</a:t>
            </a:r>
            <a:endParaRPr lang="en-US" sz="2400" dirty="0" smtClean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use 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ObsModel[2]=3</a:t>
            </a:r>
            <a:r>
              <a:rPr kumimoji="0" lang="en-US" alt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5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smtClean="0"/>
              <a:t>Delta-generalized linear mixed model </a:t>
            </a:r>
          </a:p>
          <a:p>
            <a:pPr marL="0" indent="0">
              <a:buNone/>
            </a:pPr>
            <a:r>
              <a:rPr lang="en-US" sz="2800" smtClean="0"/>
              <a:t>Potential problems</a:t>
            </a:r>
          </a:p>
          <a:p>
            <a:r>
              <a:rPr lang="en-US" sz="2000" smtClean="0"/>
              <a:t>Parameters hit bounds</a:t>
            </a:r>
          </a:p>
          <a:p>
            <a:pPr marL="0" indent="0">
              <a:buNone/>
            </a:pPr>
            <a:r>
              <a:rPr lang="en-US" sz="2800" smtClean="0"/>
              <a:t>Solutions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smtClean="0"/>
              <a:t>Simplify model</a:t>
            </a:r>
          </a:p>
          <a:p>
            <a:pPr lvl="1" indent="-342900"/>
            <a:r>
              <a:rPr lang="en-US" sz="2000" smtClean="0"/>
              <a:t>Check parameter estimates when turning off standard errors and newtonstep</a:t>
            </a:r>
          </a:p>
          <a:p>
            <a:pPr lvl="2" indent="-342900"/>
            <a:r>
              <a:rPr lang="en-US" sz="1600" smtClean="0"/>
              <a:t>Identify parameter at bounds</a:t>
            </a:r>
          </a:p>
          <a:p>
            <a:pPr lvl="1" indent="-342900"/>
            <a:r>
              <a:rPr lang="en-US" sz="2000" smtClean="0"/>
              <a:t>E.g., ` ln_H_input` sometimes gets to strange values</a:t>
            </a:r>
          </a:p>
          <a:p>
            <a:pPr lvl="2" indent="-342900"/>
            <a:r>
              <a:rPr lang="en-US" sz="1600" smtClean="0"/>
              <a:t>Turn off using `Data_Fn( …, Aniso=FALSE )</a:t>
            </a:r>
          </a:p>
          <a:p>
            <a:pPr marL="800100" lvl="2" indent="0">
              <a:buNone/>
            </a:pPr>
            <a:endParaRPr lang="en-US" sz="1600" dirty="0" smtClean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use 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ObsModel[2]=3</a:t>
            </a:r>
            <a:r>
              <a:rPr kumimoji="0" lang="en-US" alt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92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dirty="0" smtClean="0"/>
              <a:t>Delta-generalized linear mixed model </a:t>
            </a:r>
          </a:p>
          <a:p>
            <a:pPr marL="0" indent="0">
              <a:buNone/>
            </a:pPr>
            <a:r>
              <a:rPr lang="en-US" sz="2800" dirty="0" smtClean="0"/>
              <a:t>Look at single-species example</a:t>
            </a:r>
          </a:p>
          <a:p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://github.com/James-Thorson/VAST/tree/master/examples</a:t>
            </a:r>
            <a:r>
              <a:rPr lang="en-US" sz="2800" dirty="0"/>
              <a:t>] </a:t>
            </a: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[Work through broad structure together as class]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1600" dirty="0" smtClean="0"/>
          </a:p>
          <a:p>
            <a:pPr marL="800100" lvl="2" indent="0">
              <a:buNone/>
            </a:pPr>
            <a:endParaRPr lang="en-US" sz="1600" dirty="0" smtClean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use 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ObsModel[2]=3</a:t>
            </a:r>
            <a:r>
              <a:rPr kumimoji="0" lang="en-US" alt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78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dirty="0" smtClean="0"/>
              <a:t>Delta-generalized linear mixed model </a:t>
            </a:r>
          </a:p>
          <a:p>
            <a:pPr marL="0" indent="0">
              <a:buNone/>
            </a:pPr>
            <a:r>
              <a:rPr lang="en-US" sz="2800" dirty="0" smtClean="0"/>
              <a:t>Look at multi-species example</a:t>
            </a:r>
          </a:p>
          <a:p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://github.com/James-Thorson/VAST/tree/master/examples</a:t>
            </a:r>
            <a:r>
              <a:rPr lang="en-US" sz="2800" dirty="0"/>
              <a:t>] </a:t>
            </a: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1600" dirty="0" smtClean="0"/>
          </a:p>
          <a:p>
            <a:pPr marL="800100" lvl="2" indent="0">
              <a:buNone/>
            </a:pPr>
            <a:endParaRPr lang="en-US" sz="1600" dirty="0" smtClean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use 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ObsModel[2]=3</a:t>
            </a:r>
            <a:r>
              <a:rPr kumimoji="0" lang="en-US" alt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18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b="51242"/>
          <a:stretch/>
        </p:blipFill>
        <p:spPr>
          <a:xfrm>
            <a:off x="609600" y="3352800"/>
            <a:ext cx="8001000" cy="3343835"/>
          </a:xfrm>
          <a:prstGeom prst="rect">
            <a:avLst/>
          </a:prstGeom>
        </p:spPr>
      </p:pic>
      <p:sp>
        <p:nvSpPr>
          <p:cNvPr id="4" name="Content Placeholder 1"/>
          <p:cNvSpPr txBox="1">
            <a:spLocks/>
          </p:cNvSpPr>
          <p:nvPr/>
        </p:nvSpPr>
        <p:spPr>
          <a:xfrm>
            <a:off x="228600" y="228600"/>
            <a:ext cx="8686800" cy="6400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b="1" dirty="0" smtClean="0"/>
              <a:t>Can biogenic habitat be a “proxy” for rockfish habitat?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Single-species models are strongly smoothed</a:t>
            </a:r>
          </a:p>
          <a:p>
            <a:pPr lvl="1"/>
            <a:r>
              <a:rPr lang="en-US" dirty="0" smtClean="0"/>
              <a:t>No fine-scale information for </a:t>
            </a:r>
            <a:r>
              <a:rPr lang="en-US" dirty="0" err="1" smtClean="0"/>
              <a:t>splitnose</a:t>
            </a:r>
            <a:r>
              <a:rPr lang="en-US" dirty="0" smtClean="0"/>
              <a:t> and </a:t>
            </a:r>
            <a:r>
              <a:rPr lang="en-US" dirty="0" err="1" smtClean="0"/>
              <a:t>sharpchin</a:t>
            </a:r>
            <a:r>
              <a:rPr lang="en-US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861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0" y="304800"/>
            <a:ext cx="8458200" cy="25908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b="1" dirty="0"/>
              <a:t>Covariance for spatio-temporal components of encounter probability </a:t>
            </a:r>
            <a:r>
              <a:rPr lang="en-US" sz="4000" b="1" dirty="0" smtClean="0"/>
              <a:t>and </a:t>
            </a:r>
            <a:r>
              <a:rPr lang="en-US" sz="4000" b="1" dirty="0"/>
              <a:t>positive catch </a:t>
            </a:r>
            <a:r>
              <a:rPr lang="en-US" sz="4000" b="1" dirty="0" smtClean="0"/>
              <a:t>rates</a:t>
            </a:r>
          </a:p>
          <a:p>
            <a:r>
              <a:rPr lang="en-US" sz="2600" dirty="0" smtClean="0"/>
              <a:t>Encounter probability shows two groups</a:t>
            </a:r>
          </a:p>
          <a:p>
            <a:pPr lvl="1"/>
            <a:r>
              <a:rPr lang="en-US" sz="2200" dirty="0" smtClean="0"/>
              <a:t>SFI + Thornyheads  VS rockfishes</a:t>
            </a:r>
          </a:p>
          <a:p>
            <a:r>
              <a:rPr lang="en-US" sz="2600" dirty="0" smtClean="0"/>
              <a:t>Positive catch rate shows three groups</a:t>
            </a:r>
          </a:p>
          <a:p>
            <a:pPr lvl="1"/>
            <a:r>
              <a:rPr lang="en-US" sz="1800" dirty="0" smtClean="0"/>
              <a:t>SFI + Thornyheads   VS   Northern rockfishes   VS   </a:t>
            </a:r>
            <a:r>
              <a:rPr lang="en-US" sz="1800" dirty="0" err="1" smtClean="0"/>
              <a:t>Coastwide</a:t>
            </a:r>
            <a:r>
              <a:rPr lang="en-US" sz="1800" dirty="0" smtClean="0"/>
              <a:t> rockfishes</a:t>
            </a:r>
            <a:endParaRPr lang="en-GB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7053" r="6451" b="46574"/>
          <a:stretch/>
        </p:blipFill>
        <p:spPr>
          <a:xfrm>
            <a:off x="201706" y="3357162"/>
            <a:ext cx="4343400" cy="3505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t="53628" r="7590"/>
          <a:stretch/>
        </p:blipFill>
        <p:spPr>
          <a:xfrm>
            <a:off x="4545106" y="3357162"/>
            <a:ext cx="4343400" cy="35053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006" y="2979343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Correlation:  Encounter probability</a:t>
            </a:r>
            <a:endParaRPr lang="en-GB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867835" y="2979343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Correlation:  Positive catch rates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71900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49869" b="4575"/>
          <a:stretch/>
        </p:blipFill>
        <p:spPr>
          <a:xfrm>
            <a:off x="609600" y="3428999"/>
            <a:ext cx="8001000" cy="3124201"/>
          </a:xfrm>
          <a:prstGeom prst="rect">
            <a:avLst/>
          </a:prstGeom>
        </p:spPr>
      </p:pic>
      <p:sp>
        <p:nvSpPr>
          <p:cNvPr id="4" name="Content Placeholder 1"/>
          <p:cNvSpPr txBox="1">
            <a:spLocks/>
          </p:cNvSpPr>
          <p:nvPr/>
        </p:nvSpPr>
        <p:spPr>
          <a:xfrm>
            <a:off x="228600" y="228600"/>
            <a:ext cx="8686800" cy="6400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b="1" dirty="0" smtClean="0"/>
              <a:t>Can biogenic habitat be a “proxy” for rockfish habitat?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Multispecies model captures fine-scale variation</a:t>
            </a:r>
          </a:p>
          <a:p>
            <a:pPr lvl="1"/>
            <a:r>
              <a:rPr lang="en-US" dirty="0" smtClean="0"/>
              <a:t>Shrinks </a:t>
            </a:r>
            <a:r>
              <a:rPr lang="en-US" dirty="0" err="1" smtClean="0"/>
              <a:t>stripetail</a:t>
            </a:r>
            <a:r>
              <a:rPr lang="en-US" dirty="0" smtClean="0"/>
              <a:t> towards </a:t>
            </a:r>
            <a:r>
              <a:rPr lang="en-US" dirty="0" err="1" smtClean="0"/>
              <a:t>greenstriped</a:t>
            </a:r>
            <a:endParaRPr lang="en-US" dirty="0" smtClean="0"/>
          </a:p>
          <a:p>
            <a:pPr lvl="1"/>
            <a:r>
              <a:rPr lang="en-US" dirty="0" smtClean="0"/>
              <a:t>Shrinks POP towards </a:t>
            </a:r>
            <a:r>
              <a:rPr lang="en-US" dirty="0" err="1" smtClean="0"/>
              <a:t>sharpchin</a:t>
            </a:r>
            <a:endParaRPr lang="en-GB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b="96667"/>
          <a:stretch/>
        </p:blipFill>
        <p:spPr>
          <a:xfrm>
            <a:off x="609600" y="3314699"/>
            <a:ext cx="80010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1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228600"/>
                <a:ext cx="4953000" cy="6400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3600" b="1" dirty="0" smtClean="0"/>
                  <a:t>Results</a:t>
                </a:r>
                <a:endParaRPr lang="en-US" b="1" dirty="0" smtClean="0"/>
              </a:p>
              <a:p>
                <a:r>
                  <a:rPr lang="en-US" sz="2800" dirty="0" smtClean="0"/>
                  <a:t>Multispecies </a:t>
                </a:r>
                <a:r>
                  <a:rPr lang="en-US" sz="2800" dirty="0"/>
                  <a:t>i</a:t>
                </a:r>
                <a:r>
                  <a:rPr lang="en-US" sz="2800" dirty="0" smtClean="0"/>
                  <a:t>mproves prediction of hold-out data</a:t>
                </a:r>
              </a:p>
              <a:p>
                <a:pPr lvl="1"/>
                <a:r>
                  <a:rPr lang="en-US" sz="2400" dirty="0" smtClean="0"/>
                  <a:t>Shown using 10-fold crossvalidation</a:t>
                </a:r>
              </a:p>
              <a:p>
                <a:r>
                  <a:rPr lang="en-US" sz="2800" dirty="0" smtClean="0"/>
                  <a:t>Multispecies has much better fit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𝐴𝐼𝐶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&gt;5692</m:t>
                    </m:r>
                  </m:oMath>
                </a14:m>
                <a:endParaRPr lang="en-US" sz="2400" dirty="0" smtClean="0"/>
              </a:p>
              <a:p>
                <a:pPr lvl="1"/>
                <a:r>
                  <a:rPr lang="en-US" sz="2400" dirty="0" smtClean="0"/>
                  <a:t>Despite having an additional 112 parameters (409 vs. 297 for single-species)</a:t>
                </a:r>
              </a:p>
              <a:p>
                <a:pPr lvl="1"/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228600"/>
                <a:ext cx="4953000" cy="6400800"/>
              </a:xfrm>
              <a:blipFill>
                <a:blip r:embed="rId2"/>
                <a:stretch>
                  <a:fillRect l="-3818" t="-1524" r="-12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011452"/>
              </p:ext>
            </p:extLst>
          </p:nvPr>
        </p:nvGraphicFramePr>
        <p:xfrm>
          <a:off x="5181600" y="1125728"/>
          <a:ext cx="3810002" cy="53512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5401">
                  <a:extLst>
                    <a:ext uri="{9D8B030D-6E8A-4147-A177-3AD203B41FA5}">
                      <a16:colId xmlns:a16="http://schemas.microsoft.com/office/drawing/2014/main" val="2821550047"/>
                    </a:ext>
                  </a:extLst>
                </a:gridCol>
                <a:gridCol w="1128809">
                  <a:extLst>
                    <a:ext uri="{9D8B030D-6E8A-4147-A177-3AD203B41FA5}">
                      <a16:colId xmlns:a16="http://schemas.microsoft.com/office/drawing/2014/main" val="3770379080"/>
                    </a:ext>
                  </a:extLst>
                </a:gridCol>
                <a:gridCol w="1102896">
                  <a:extLst>
                    <a:ext uri="{9D8B030D-6E8A-4147-A177-3AD203B41FA5}">
                      <a16:colId xmlns:a16="http://schemas.microsoft.com/office/drawing/2014/main" val="1724628017"/>
                    </a:ext>
                  </a:extLst>
                </a:gridCol>
                <a:gridCol w="1102896">
                  <a:extLst>
                    <a:ext uri="{9D8B030D-6E8A-4147-A177-3AD203B41FA5}">
                      <a16:colId xmlns:a16="http://schemas.microsoft.com/office/drawing/2014/main" val="3663806368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>
                          <a:effectLst/>
                        </a:rPr>
                        <a:t>Predictive negative log-likelihood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>
                          <a:effectLst/>
                        </a:rPr>
                        <a:t>Ratio of predictive probability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132813082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>
                          <a:effectLst/>
                        </a:rPr>
                        <a:t>Single-species VAST model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>
                          <a:effectLst/>
                        </a:rPr>
                        <a:t>Multispecies VAST model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9096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8459.71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8078.84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1.057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10448652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8560.26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8209.90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1.053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3160023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3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8768.53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8377.45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1.059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9180178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4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8203.66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7815.19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1.058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31248168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>
                          <a:effectLst/>
                        </a:rPr>
                        <a:t>5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8335.34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8009.96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1.049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2256097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6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8548.48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8154.91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1.059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34952080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7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8426.61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8133.02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1.044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15648702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8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8688.89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8335.62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1.052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19978912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9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8439.27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8077.01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1.055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15056094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10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8594.30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8271.42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>
                          <a:effectLst/>
                        </a:rPr>
                        <a:t>1.048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300934883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181600" y="18218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10-fold crossvalidation exercise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06427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228600"/>
            <a:ext cx="3505200" cy="6400800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 smtClean="0"/>
              <a:t>Results</a:t>
            </a:r>
          </a:p>
          <a:p>
            <a:r>
              <a:rPr lang="en-US" sz="2400" dirty="0" smtClean="0"/>
              <a:t>Multispecies model doesn’t shrink intervals</a:t>
            </a:r>
          </a:p>
          <a:p>
            <a:pPr lvl="1"/>
            <a:r>
              <a:rPr lang="en-US" sz="2000" dirty="0" smtClean="0"/>
              <a:t>Single-species has very similar standard errors</a:t>
            </a:r>
          </a:p>
          <a:p>
            <a:r>
              <a:rPr lang="en-US" sz="2400" dirty="0" smtClean="0"/>
              <a:t>Indices are largely similar between methods</a:t>
            </a:r>
          </a:p>
          <a:p>
            <a:pPr lvl="1"/>
            <a:r>
              <a:rPr lang="en-US" sz="2000" dirty="0" smtClean="0"/>
              <a:t>Makes sense given fixed index for every species-year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335741"/>
            <a:ext cx="5486400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57600" y="457200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Indices of abundance for each species in analysis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57475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228600"/>
            <a:ext cx="3505200" cy="6400800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 smtClean="0"/>
              <a:t>Results</a:t>
            </a:r>
          </a:p>
          <a:p>
            <a:r>
              <a:rPr lang="en-US" sz="2400" dirty="0" smtClean="0"/>
              <a:t>Multispecies model again doesn’t shrink intervals</a:t>
            </a:r>
          </a:p>
          <a:p>
            <a:r>
              <a:rPr lang="en-US" sz="2400" dirty="0" smtClean="0"/>
              <a:t>Multispecies shrinks species towards their group</a:t>
            </a:r>
            <a:endParaRPr lang="en-GB" dirty="0"/>
          </a:p>
          <a:p>
            <a:pPr lvl="1"/>
            <a:r>
              <a:rPr lang="en-US" sz="2000" dirty="0" smtClean="0"/>
              <a:t>Large change in COG for POP and </a:t>
            </a:r>
            <a:r>
              <a:rPr lang="en-US" sz="2000" dirty="0" err="1" smtClean="0"/>
              <a:t>sharpchin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57600" y="457200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Center-of-gravity (km north of equator) for each species</a:t>
            </a:r>
            <a:endParaRPr lang="en-GB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300158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7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0" y="228600"/>
            <a:ext cx="8686800" cy="6400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 smtClean="0"/>
              <a:t>Recommendations</a:t>
            </a:r>
          </a:p>
          <a:p>
            <a:pPr marL="0" indent="0">
              <a:buNone/>
            </a:pPr>
            <a:r>
              <a:rPr lang="en-US" dirty="0" smtClean="0"/>
              <a:t>Multispecies model is useful for…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Understanding covariation among species</a:t>
            </a:r>
          </a:p>
          <a:p>
            <a:pPr lvl="2"/>
            <a:r>
              <a:rPr lang="en-US" sz="2000" dirty="0" smtClean="0"/>
              <a:t>Useful information ecologically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Essential fish habitat designation</a:t>
            </a:r>
          </a:p>
          <a:p>
            <a:pPr lvl="2"/>
            <a:r>
              <a:rPr lang="en-US" sz="2000" dirty="0" smtClean="0"/>
              <a:t>Improves density predictions</a:t>
            </a:r>
          </a:p>
          <a:p>
            <a:pPr marL="0" indent="0">
              <a:buNone/>
            </a:pPr>
            <a:r>
              <a:rPr lang="en-US" dirty="0" smtClean="0"/>
              <a:t>Multispecies model is not useful for…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Index standardization for stock assessment </a:t>
            </a:r>
          </a:p>
          <a:p>
            <a:pPr lvl="2"/>
            <a:r>
              <a:rPr lang="en-US" sz="2000" dirty="0"/>
              <a:t>A</a:t>
            </a:r>
            <a:r>
              <a:rPr lang="en-US" sz="2000" dirty="0" smtClean="0"/>
              <a:t>dds complexity without improvement in precision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Climate-impact analysis</a:t>
            </a:r>
          </a:p>
          <a:p>
            <a:pPr lvl="2"/>
            <a:r>
              <a:rPr lang="en-US" sz="2000" dirty="0" smtClean="0"/>
              <a:t>Too sensitive to model-specification for sensitive science issues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81831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4693</TotalTime>
  <Words>1437</Words>
  <Application>Microsoft Office PowerPoint</Application>
  <PresentationFormat>On-screen Show (4:3)</PresentationFormat>
  <Paragraphs>749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-apple-system</vt:lpstr>
      <vt:lpstr>Arial</vt:lpstr>
      <vt:lpstr>Calibri</vt:lpstr>
      <vt:lpstr>Cambria Math</vt:lpstr>
      <vt:lpstr>SFMono-Regular</vt:lpstr>
      <vt:lpstr>Times New Roman</vt:lpstr>
      <vt:lpstr>Office Theme</vt:lpstr>
      <vt:lpstr>Custom Design</vt:lpstr>
      <vt:lpstr>1_Office Theme</vt:lpstr>
      <vt:lpstr>Lab 8:  VAST 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James Thorson</dc:creator>
  <cp:lastModifiedBy>Thorson, James</cp:lastModifiedBy>
  <cp:revision>326</cp:revision>
  <dcterms:created xsi:type="dcterms:W3CDTF">2010-02-28T21:11:55Z</dcterms:created>
  <dcterms:modified xsi:type="dcterms:W3CDTF">2018-05-17T17:33:52Z</dcterms:modified>
</cp:coreProperties>
</file>